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0" r:id="rId3"/>
    <p:sldId id="270" r:id="rId4"/>
    <p:sldId id="271" r:id="rId5"/>
    <p:sldId id="257" r:id="rId6"/>
    <p:sldId id="263" r:id="rId7"/>
    <p:sldId id="272" r:id="rId8"/>
    <p:sldId id="274" r:id="rId9"/>
    <p:sldId id="258" r:id="rId10"/>
    <p:sldId id="264" r:id="rId11"/>
    <p:sldId id="259" r:id="rId12"/>
    <p:sldId id="275" r:id="rId13"/>
    <p:sldId id="276" r:id="rId14"/>
    <p:sldId id="261" r:id="rId15"/>
    <p:sldId id="265" r:id="rId16"/>
    <p:sldId id="268" r:id="rId17"/>
    <p:sldId id="26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300E"/>
    <a:srgbClr val="001E5A"/>
    <a:srgbClr val="185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96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8E7B5-A1F4-4B8D-AFF1-C89575EE1B15}" type="datetimeFigureOut">
              <a:rPr lang="en-US" smtClean="0"/>
              <a:pPr/>
              <a:t>2012-09-22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AF899-8C12-4279-99BE-449111F15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24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AF899-8C12-4279-99BE-449111F1590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09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AF899-8C12-4279-99BE-449111F1590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45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AF899-8C12-4279-99BE-449111F1590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85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AF899-8C12-4279-99BE-449111F1590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61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AF899-8C12-4279-99BE-449111F1590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1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AF899-8C12-4279-99BE-449111F1590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59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AF899-8C12-4279-99BE-449111F1590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05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AF899-8C12-4279-99BE-449111F1590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22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AF899-8C12-4279-99BE-449111F1590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343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AF899-8C12-4279-99BE-449111F1590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11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AF899-8C12-4279-99BE-449111F1590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16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AF899-8C12-4279-99BE-449111F1590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547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AF899-8C12-4279-99BE-449111F1590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921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10-10-2011 v2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FAM-22 NJ-1040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4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10-10-2011 v2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FAM-22 NJ-1040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58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10-10-2011 v2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FAM-22 NJ-1040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1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10-10-2011 v2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FAM-22 NJ-1040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96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10-10-2011 v2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FAM-22 NJ-1040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65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10-10-2011 v2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FAM-22 NJ-1040 Overview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83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10-10-2011 v2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FAM-22 NJ-1040 Overview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29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10-10-2011 v2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FAM-22 NJ-1040 Overview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18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10-10-2011 v2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FAM-22 NJ-1040 Overview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50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10-10-2011 v2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FAM-22 NJ-1040 Overview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05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10-10-2011 v2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FAM-22 NJ-1040 Overview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04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E300E"/>
            </a:gs>
            <a:gs pos="90000">
              <a:srgbClr val="0E300E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10-10-2011 v2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FAM-22 NJ-1040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" y="6707812"/>
            <a:ext cx="883334" cy="13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93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0.wav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2.png"/><Relationship Id="rId2" Type="http://schemas.openxmlformats.org/officeDocument/2006/relationships/audio" Target="../media/audio7.wav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NJ-1040 Overview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NJ 1040 for Familiarization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10-10-2011 v2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FAM-22 NJ-1040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9" name="~PP1243.WAV">
            <a:hlinkClick r:id="" action="ppaction://media"/>
          </p:cNvPr>
          <p:cNvPicPr>
            <a:picLocks noRot="1" noChangeAspect="1"/>
          </p:cNvPicPr>
          <p:nvPr>
            <a:wavAudioFile r:embed="rId1" name="~PP1243.WAV"/>
          </p:nvPr>
        </p:nvPicPr>
        <p:blipFill>
          <a:blip r:embed="rId4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67011"/>
      </p:ext>
    </p:extLst>
  </p:cSld>
  <p:clrMapOvr>
    <a:masterClrMapping/>
  </p:clrMapOvr>
  <p:transition advTm="215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NJ 1040 Paper Page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Page 3 of the NJ Tax Form includes</a:t>
            </a:r>
          </a:p>
          <a:p>
            <a:pPr lvl="1"/>
            <a:r>
              <a:rPr lang="en-US" dirty="0" smtClean="0"/>
              <a:t>Credits</a:t>
            </a:r>
          </a:p>
          <a:p>
            <a:pPr lvl="1"/>
            <a:r>
              <a:rPr lang="en-US" dirty="0" smtClean="0"/>
              <a:t>Use tax on out of state purchases</a:t>
            </a:r>
          </a:p>
          <a:p>
            <a:pPr lvl="1"/>
            <a:r>
              <a:rPr lang="en-US" dirty="0" smtClean="0"/>
              <a:t>Penalties</a:t>
            </a:r>
          </a:p>
          <a:p>
            <a:pPr lvl="1"/>
            <a:r>
              <a:rPr lang="en-US" dirty="0" smtClean="0"/>
              <a:t>Amount owed</a:t>
            </a:r>
          </a:p>
          <a:p>
            <a:pPr lvl="1"/>
            <a:r>
              <a:rPr lang="en-US" dirty="0" smtClean="0"/>
              <a:t>Amount to be refunded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10-10-2011 v2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FAM-22 NJ-1040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~PP728.WAV">
            <a:hlinkClick r:id="" action="ppaction://media"/>
          </p:cNvPr>
          <p:cNvPicPr>
            <a:picLocks noRot="1" noChangeAspect="1"/>
          </p:cNvPicPr>
          <p:nvPr>
            <a:wavAudioFile r:embed="rId1" name="~PP728.WAV"/>
          </p:nvPr>
        </p:nvPicPr>
        <p:blipFill>
          <a:blip r:embed="rId4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76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NJ-1040</a:t>
            </a:r>
            <a:br>
              <a:rPr lang="en-US" dirty="0" smtClean="0"/>
            </a:br>
            <a:r>
              <a:rPr lang="en-US" dirty="0" smtClean="0"/>
              <a:t>Page 3 (Printed) / Page 4 (E-file)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10-10-2011 v2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FAM-22 NJ-1040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96" y="1600200"/>
            <a:ext cx="302360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939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NJ 1040 Page 3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10-10-2011 v2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FAM-22 NJ-1040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88338" y="1600200"/>
            <a:ext cx="616732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ounded Rectangle 9"/>
          <p:cNvSpPr/>
          <p:nvPr/>
        </p:nvSpPr>
        <p:spPr>
          <a:xfrm>
            <a:off x="1524000" y="3200400"/>
            <a:ext cx="6019800" cy="381000"/>
          </a:xfrm>
          <a:prstGeom prst="round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~PP1453.WAV">
            <a:hlinkClick r:id="" action="ppaction://media"/>
          </p:cNvPr>
          <p:cNvPicPr>
            <a:picLocks noRot="1" noChangeAspect="1"/>
          </p:cNvPicPr>
          <p:nvPr>
            <a:wavAudioFile r:embed="rId2" name="~PP1453.WAV"/>
          </p:nvPr>
        </p:nvPicPr>
        <p:blipFill>
          <a:blip r:embed="rId6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86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NJ 1040 Page 3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10-10-2011 v2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FAM-22 NJ-1040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2050" y="2114391"/>
            <a:ext cx="6819900" cy="3497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~PP966.WAV">
            <a:hlinkClick r:id="" action="ppaction://media"/>
          </p:cNvPr>
          <p:cNvPicPr>
            <a:picLocks noRot="1" noChangeAspect="1"/>
          </p:cNvPicPr>
          <p:nvPr>
            <a:wavAudioFile r:embed="rId1" name="~PP966.WAV"/>
          </p:nvPr>
        </p:nvPicPr>
        <p:blipFill>
          <a:blip r:embed="rId5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44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TaxWise NJ 1040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Most of the information is carried forward from the TaxWise Federal 1040 to the TaxWise NJ 1040</a:t>
            </a:r>
          </a:p>
          <a:p>
            <a:r>
              <a:rPr lang="en-US" dirty="0" smtClean="0"/>
              <a:t>Page numbers in TaxWise do not match page numbers of the paper return</a:t>
            </a:r>
          </a:p>
          <a:p>
            <a:r>
              <a:rPr lang="en-US" dirty="0" smtClean="0"/>
              <a:t>NJ 1040 entries can be tricky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10-10-2011 v2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FAM-22 NJ-1040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9" name="~PP2395.WAV">
            <a:hlinkClick r:id="" action="ppaction://media"/>
          </p:cNvPr>
          <p:cNvPicPr>
            <a:picLocks noRot="1" noChangeAspect="1"/>
          </p:cNvPicPr>
          <p:nvPr>
            <a:wavAudioFile r:embed="rId1" name="~PP2395.WAV"/>
          </p:nvPr>
        </p:nvPicPr>
        <p:blipFill>
          <a:blip r:embed="rId4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58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TaxWise NJ 1040 Entries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The following items are the minimum required manually input entries: </a:t>
            </a:r>
          </a:p>
          <a:p>
            <a:pPr lvl="1"/>
            <a:r>
              <a:rPr lang="en-US" dirty="0" smtClean="0"/>
              <a:t>County/Municipality Code must be entered in the TaxWise NJ 1040 on page 1</a:t>
            </a:r>
          </a:p>
          <a:p>
            <a:pPr lvl="1"/>
            <a:r>
              <a:rPr lang="en-US" dirty="0" smtClean="0"/>
              <a:t>Gubernatorial Election Fund Question must be answered in the TaxWise NJ 1040 on page 3</a:t>
            </a:r>
          </a:p>
          <a:p>
            <a:pPr lvl="1"/>
            <a:r>
              <a:rPr lang="en-US" dirty="0" smtClean="0"/>
              <a:t>Homeowner on Oct 1 question must be answered on the </a:t>
            </a:r>
            <a:r>
              <a:rPr lang="en-US" dirty="0" err="1" smtClean="0"/>
              <a:t>TaxWise</a:t>
            </a:r>
            <a:r>
              <a:rPr lang="en-US" dirty="0" smtClean="0"/>
              <a:t> NJ 1040 on page 3</a:t>
            </a:r>
          </a:p>
          <a:p>
            <a:pPr lvl="1"/>
            <a:r>
              <a:rPr lang="en-US" dirty="0" smtClean="0"/>
              <a:t>Use tax due on out of state purchases must be entered in TaxWise NJ 1040 on page3</a:t>
            </a:r>
          </a:p>
          <a:p>
            <a:pPr lvl="1"/>
            <a:r>
              <a:rPr lang="en-US" smtClean="0"/>
              <a:t>Worksheet F </a:t>
            </a:r>
            <a:r>
              <a:rPr lang="en-US" dirty="0" smtClean="0"/>
              <a:t>Property Tax Deduction/Credit in the TaxWise NJ 1040 on page 4</a:t>
            </a:r>
          </a:p>
          <a:p>
            <a:pPr lvl="1"/>
            <a:r>
              <a:rPr lang="en-US" dirty="0" smtClean="0"/>
              <a:t>NJ DD Worksheet</a:t>
            </a:r>
          </a:p>
          <a:p>
            <a:pPr lvl="1"/>
            <a:r>
              <a:rPr lang="en-US" dirty="0" smtClean="0"/>
              <a:t>NJ IRA Worksheet (Taxpayers with IRA withdrawals)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10-10-2011 v2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FAM-22 NJ-1040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~PP1206.WAV">
            <a:hlinkClick r:id="" action="ppaction://media"/>
          </p:cNvPr>
          <p:cNvPicPr>
            <a:picLocks noRot="1" noChangeAspect="1"/>
          </p:cNvPicPr>
          <p:nvPr>
            <a:wavAudioFile r:embed="rId1" name="~PP1206.WAV"/>
          </p:nvPr>
        </p:nvPicPr>
        <p:blipFill>
          <a:blip r:embed="rId4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340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Worksheet F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Taxpayer is entitled to a property tax deduction or $50 property tax credit</a:t>
            </a:r>
          </a:p>
          <a:p>
            <a:r>
              <a:rPr lang="en-US" dirty="0" smtClean="0"/>
              <a:t>Worksheet F does the calculation to determine if the deduction or credit is more beneficial </a:t>
            </a:r>
          </a:p>
          <a:p>
            <a:r>
              <a:rPr lang="en-US" dirty="0" smtClean="0"/>
              <a:t>On line 1 enter rent paid or property tax paid for tax year</a:t>
            </a:r>
          </a:p>
          <a:p>
            <a:r>
              <a:rPr lang="en-US" dirty="0" smtClean="0"/>
              <a:t>TaxWise chooses tax deduction or tax credit &amp; puts the amount on the proper line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10-10-2011 v2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FAM-22 NJ-1040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NJ 1040 for Familiarization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Jersey entries can be tricky</a:t>
            </a:r>
          </a:p>
          <a:p>
            <a:r>
              <a:rPr lang="en-US" dirty="0" smtClean="0"/>
              <a:t>For Familiarization we are doing basic </a:t>
            </a:r>
          </a:p>
          <a:p>
            <a:r>
              <a:rPr lang="en-US" dirty="0" smtClean="0"/>
              <a:t>More detail on NJ coming later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10-10-2011 v2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FAM-22 NJ-1040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9" name="~PP1767.WAV">
            <a:hlinkClick r:id="" action="ppaction://media"/>
          </p:cNvPr>
          <p:cNvPicPr>
            <a:picLocks noRot="1" noChangeAspect="1"/>
          </p:cNvPicPr>
          <p:nvPr>
            <a:wavAudioFile r:embed="rId1" name="~PP1767.WAV"/>
          </p:nvPr>
        </p:nvPicPr>
        <p:blipFill>
          <a:blip r:embed="rId4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51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NJ 1040 Paper Page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Page I of the NJ 1040Tax Form includes:</a:t>
            </a:r>
          </a:p>
          <a:p>
            <a:pPr lvl="1"/>
            <a:r>
              <a:rPr lang="en-US" dirty="0" smtClean="0"/>
              <a:t>Taxpayer personal information</a:t>
            </a:r>
          </a:p>
          <a:p>
            <a:pPr lvl="1"/>
            <a:r>
              <a:rPr lang="en-US" dirty="0" smtClean="0"/>
              <a:t>County/Municipality Code</a:t>
            </a:r>
          </a:p>
          <a:p>
            <a:pPr lvl="1"/>
            <a:r>
              <a:rPr lang="en-US" dirty="0" smtClean="0"/>
              <a:t>NJ Filing Status</a:t>
            </a:r>
          </a:p>
          <a:p>
            <a:pPr lvl="1"/>
            <a:r>
              <a:rPr lang="en-US" dirty="0" smtClean="0"/>
              <a:t>Exemptions</a:t>
            </a:r>
          </a:p>
          <a:p>
            <a:pPr lvl="1"/>
            <a:r>
              <a:rPr lang="en-US" dirty="0" smtClean="0"/>
              <a:t>Dependent information</a:t>
            </a:r>
          </a:p>
          <a:p>
            <a:pPr lvl="1"/>
            <a:r>
              <a:rPr lang="en-US" dirty="0" smtClean="0"/>
              <a:t>Gubernatorial Election Fund Check Boxes</a:t>
            </a:r>
          </a:p>
          <a:p>
            <a:pPr lvl="1"/>
            <a:r>
              <a:rPr lang="en-US" dirty="0" smtClean="0"/>
              <a:t>Signature Box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10-10-2011 v2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FAM-22 NJ-1040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9" name="~PP823.WAV">
            <a:hlinkClick r:id="" action="ppaction://media"/>
          </p:cNvPr>
          <p:cNvPicPr>
            <a:picLocks noRot="1" noChangeAspect="1"/>
          </p:cNvPicPr>
          <p:nvPr>
            <a:wavAudioFile r:embed="rId1" name="~PP823.WAV"/>
          </p:nvPr>
        </p:nvPicPr>
        <p:blipFill>
          <a:blip r:embed="rId4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81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0000">
              <a:srgbClr val="0E300E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NJ 1040 Page 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10-10-2011 v2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FAM-22 NJ-1040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676400"/>
            <a:ext cx="675132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ed Rectangle 8"/>
          <p:cNvSpPr/>
          <p:nvPr/>
        </p:nvSpPr>
        <p:spPr>
          <a:xfrm>
            <a:off x="1447800" y="3429000"/>
            <a:ext cx="2438400" cy="533400"/>
          </a:xfrm>
          <a:prstGeom prst="round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371600" y="2667000"/>
            <a:ext cx="6477000" cy="1600200"/>
          </a:xfrm>
          <a:prstGeom prst="round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371600" y="4267200"/>
            <a:ext cx="2209800" cy="1828800"/>
          </a:xfrm>
          <a:prstGeom prst="round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581400" y="4343400"/>
            <a:ext cx="4267200" cy="1752600"/>
          </a:xfrm>
          <a:prstGeom prst="round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~PP3097.WAV">
            <a:hlinkClick r:id="" action="ppaction://media"/>
          </p:cNvPr>
          <p:cNvPicPr>
            <a:picLocks noRot="1" noChangeAspect="1"/>
          </p:cNvPicPr>
          <p:nvPr>
            <a:wavAudioFile r:embed="rId2" name="~PP3097.WAV"/>
          </p:nvPr>
        </p:nvPicPr>
        <p:blipFill>
          <a:blip r:embed="rId6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60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0000">
              <a:srgbClr val="0E300E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NJ 1040 Page 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10-10-2011 v2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FAM-22 NJ-1040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61110" y="1702911"/>
            <a:ext cx="66217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1371600" y="1752600"/>
            <a:ext cx="6400800" cy="1371600"/>
          </a:xfrm>
          <a:prstGeom prst="round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371600" y="3048000"/>
            <a:ext cx="6477000" cy="457200"/>
          </a:xfrm>
          <a:prstGeom prst="round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295400" y="3352800"/>
            <a:ext cx="6629400" cy="2209800"/>
          </a:xfrm>
          <a:prstGeom prst="round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~PP2355.WAV">
            <a:hlinkClick r:id="" action="ppaction://media"/>
          </p:cNvPr>
          <p:cNvPicPr>
            <a:picLocks noRot="1" noChangeAspect="1"/>
          </p:cNvPicPr>
          <p:nvPr>
            <a:wavAudioFile r:embed="rId2" name="~PP2355.WAV"/>
          </p:nvPr>
        </p:nvPicPr>
        <p:blipFill>
          <a:blip r:embed="rId6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88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NJ-1040 Page 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10-10-2011 v2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FAM-22 NJ-1040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96" y="1600200"/>
            <a:ext cx="302360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56913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NJ 1040 Paper Page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Page 2 of the NJ Tax Form includes</a:t>
            </a:r>
          </a:p>
          <a:p>
            <a:pPr lvl="1"/>
            <a:r>
              <a:rPr lang="en-US" dirty="0" smtClean="0"/>
              <a:t>Income</a:t>
            </a:r>
          </a:p>
          <a:p>
            <a:pPr lvl="1"/>
            <a:r>
              <a:rPr lang="en-US" dirty="0" smtClean="0"/>
              <a:t>Exclusions</a:t>
            </a:r>
          </a:p>
          <a:p>
            <a:pPr lvl="1"/>
            <a:r>
              <a:rPr lang="en-US" dirty="0" smtClean="0"/>
              <a:t>Exemptions</a:t>
            </a:r>
          </a:p>
          <a:p>
            <a:pPr lvl="1"/>
            <a:r>
              <a:rPr lang="en-US" dirty="0" smtClean="0"/>
              <a:t>Deductions</a:t>
            </a:r>
          </a:p>
          <a:p>
            <a:pPr lvl="1"/>
            <a:r>
              <a:rPr lang="en-US" dirty="0" smtClean="0"/>
              <a:t>NJ Taxable income</a:t>
            </a:r>
          </a:p>
          <a:p>
            <a:pPr lvl="1"/>
            <a:r>
              <a:rPr lang="en-US" dirty="0" smtClean="0"/>
              <a:t>NJ Tax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10-10-2011 v2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FAM-22 NJ-1040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~PP3341.WAV">
            <a:hlinkClick r:id="" action="ppaction://media"/>
          </p:cNvPr>
          <p:cNvPicPr>
            <a:picLocks noRot="1" noChangeAspect="1"/>
          </p:cNvPicPr>
          <p:nvPr>
            <a:wavAudioFile r:embed="rId1" name="~PP3341.WAV"/>
          </p:nvPr>
        </p:nvPicPr>
        <p:blipFill>
          <a:blip r:embed="rId4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14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0000">
              <a:srgbClr val="0E300E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NJ 1040 Page 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10-10-2011 v2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FAM-22 NJ-1040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3970" y="1927701"/>
            <a:ext cx="6576060" cy="387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~PP1175.WAV">
            <a:hlinkClick r:id="" action="ppaction://media"/>
          </p:cNvPr>
          <p:cNvPicPr>
            <a:picLocks noRot="1" noChangeAspect="1"/>
          </p:cNvPicPr>
          <p:nvPr>
            <a:wavAudioFile r:embed="rId1" name="~PP1175.WAV"/>
          </p:nvPr>
        </p:nvPicPr>
        <p:blipFill>
          <a:blip r:embed="rId5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3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0000">
              <a:srgbClr val="0E300E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NJ 1040 Page 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10-10-2011 v2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FAM-22 NJ-1040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00150" y="1771491"/>
            <a:ext cx="674370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1295400" y="1828800"/>
            <a:ext cx="6553200" cy="762000"/>
          </a:xfrm>
          <a:prstGeom prst="round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295400" y="2743200"/>
            <a:ext cx="6553200" cy="609600"/>
          </a:xfrm>
          <a:prstGeom prst="round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295400" y="3048000"/>
            <a:ext cx="6553200" cy="2209800"/>
          </a:xfrm>
          <a:prstGeom prst="round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219200" y="5105400"/>
            <a:ext cx="6629400" cy="762000"/>
          </a:xfrm>
          <a:prstGeom prst="round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~PP849.WAV">
            <a:hlinkClick r:id="" action="ppaction://media"/>
          </p:cNvPr>
          <p:cNvPicPr>
            <a:picLocks noRot="1" noChangeAspect="1"/>
          </p:cNvPicPr>
          <p:nvPr>
            <a:wavAudioFile r:embed="rId2" name="~PP849.WAV"/>
          </p:nvPr>
        </p:nvPicPr>
        <p:blipFill>
          <a:blip r:embed="rId7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  <p:pic>
        <p:nvPicPr>
          <p:cNvPr id="14" name="~PP3393.WAV">
            <a:hlinkClick r:id="" action="ppaction://media"/>
          </p:cNvPr>
          <p:cNvPicPr>
            <a:picLocks noRot="1" noChangeAspect="1"/>
          </p:cNvPicPr>
          <p:nvPr>
            <a:wavAudioFile r:embed="rId3" name="~PP3393.WAV"/>
          </p:nvPr>
        </p:nvPicPr>
        <p:blipFill>
          <a:blip r:embed="rId7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97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NJ-1040</a:t>
            </a:r>
            <a:br>
              <a:rPr lang="en-US" dirty="0" smtClean="0"/>
            </a:br>
            <a:r>
              <a:rPr lang="en-US" dirty="0" smtClean="0"/>
              <a:t>Page 2 (Printed) / Page 3 (E-file)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10-10-2011 v2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FAM-22 NJ-1040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96" y="1600200"/>
            <a:ext cx="302360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550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4.3|1.1|14.2|0.8|14.3|1|3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0.5|0.7|21.6|1.1|1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28.7|1.2|19.2|1.2|56.4|1.1|1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2.8"/>
</p:tagLst>
</file>

<file path=ppt/theme/theme1.xml><?xml version="1.0" encoding="utf-8"?>
<a:theme xmlns:a="http://schemas.openxmlformats.org/drawingml/2006/main" name="Presentation Template Dark 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5080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 Dark v2</Template>
  <TotalTime>578</TotalTime>
  <Words>454</Words>
  <Application>Microsoft Office PowerPoint</Application>
  <PresentationFormat>On-screen Show (4:3)</PresentationFormat>
  <Paragraphs>123</Paragraphs>
  <Slides>17</Slides>
  <Notes>13</Notes>
  <HiddenSlides>4</HiddenSlides>
  <MMClips>14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Presentation Template Dark v2</vt:lpstr>
      <vt:lpstr>NJ-1040 Overview</vt:lpstr>
      <vt:lpstr>NJ 1040 Paper Page 1</vt:lpstr>
      <vt:lpstr>NJ 1040 Page 1</vt:lpstr>
      <vt:lpstr>NJ 1040 Page 1</vt:lpstr>
      <vt:lpstr>NJ-1040 Page 1</vt:lpstr>
      <vt:lpstr>NJ 1040 Paper Page 2</vt:lpstr>
      <vt:lpstr>NJ 1040 Page 2</vt:lpstr>
      <vt:lpstr>NJ 1040 Page 2</vt:lpstr>
      <vt:lpstr>NJ-1040 Page 2 (Printed) / Page 3 (E-file)</vt:lpstr>
      <vt:lpstr>NJ 1040 Paper Page 3</vt:lpstr>
      <vt:lpstr>NJ-1040 Page 3 (Printed) / Page 4 (E-file)</vt:lpstr>
      <vt:lpstr>NJ 1040 Page 3</vt:lpstr>
      <vt:lpstr>NJ 1040 Page 3</vt:lpstr>
      <vt:lpstr> TaxWise NJ 1040</vt:lpstr>
      <vt:lpstr>TaxWise NJ 1040 Entries</vt:lpstr>
      <vt:lpstr>Worksheet F </vt:lpstr>
      <vt:lpstr>NJ 1040 for Familiarization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NJ-1040 Overview</dc:title>
  <dc:creator>HershAl</dc:creator>
  <cp:lastModifiedBy>Al H 509</cp:lastModifiedBy>
  <cp:revision>15</cp:revision>
  <dcterms:created xsi:type="dcterms:W3CDTF">2011-09-28T12:01:19Z</dcterms:created>
  <dcterms:modified xsi:type="dcterms:W3CDTF">2012-09-23T01:57:36Z</dcterms:modified>
</cp:coreProperties>
</file>